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19"/>
  </p:notesMasterIdLst>
  <p:handoutMasterIdLst>
    <p:handoutMasterId r:id="rId20"/>
  </p:handoutMasterIdLst>
  <p:sldIdLst>
    <p:sldId id="297" r:id="rId5"/>
    <p:sldId id="302" r:id="rId6"/>
    <p:sldId id="291" r:id="rId7"/>
    <p:sldId id="306" r:id="rId8"/>
    <p:sldId id="307" r:id="rId9"/>
    <p:sldId id="304" r:id="rId10"/>
    <p:sldId id="268" r:id="rId11"/>
    <p:sldId id="308" r:id="rId12"/>
    <p:sldId id="309" r:id="rId13"/>
    <p:sldId id="276" r:id="rId14"/>
    <p:sldId id="280" r:id="rId15"/>
    <p:sldId id="301" r:id="rId16"/>
    <p:sldId id="310" r:id="rId17"/>
    <p:sldId id="28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85602" autoAdjust="0"/>
  </p:normalViewPr>
  <p:slideViewPr>
    <p:cSldViewPr snapToGrid="0">
      <p:cViewPr varScale="1">
        <p:scale>
          <a:sx n="70" d="100"/>
          <a:sy n="70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1600" b="1" kern="1200" dirty="0">
              <a:solidFill>
                <a:srgbClr val="A5A27D">
                  <a:lumMod val="75000"/>
                </a:srgbClr>
              </a:solidFill>
              <a:latin typeface="Garamond" panose="02020404030301010803"/>
              <a:ea typeface="+mn-ea"/>
              <a:cs typeface="+mn-cs"/>
            </a:rPr>
            <a:t>1.Replications that demands lot of your time and efforts. Deciding factor of course of study for students.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applications are time consuming.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3. Referencing multiple platforms for where, what and how to learn and build career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4.Repeatative background verification each time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A5A27D">
                  <a:lumMod val="75000"/>
                </a:srgbClr>
              </a:solidFill>
              <a:latin typeface="Garamond" panose="02020404030301010803"/>
              <a:ea typeface="+mn-ea"/>
              <a:cs typeface="+mn-cs"/>
            </a:rPr>
            <a:t>2.</a:t>
          </a:r>
          <a:r>
            <a:rPr lang="en-US" sz="1600" b="1" kern="1200" dirty="0">
              <a:solidFill>
                <a:srgbClr val="A5A27D">
                  <a:lumMod val="75000"/>
                </a:srgbClr>
              </a:solidFill>
              <a:latin typeface="Garamond" panose="02020404030301010803"/>
              <a:ea typeface="+mn-ea"/>
              <a:cs typeface="+mn-cs"/>
            </a:rPr>
            <a:t>Not easy to connect end user to sources as there is need for rigorous search process to find the right profile and to start the conversation</a:t>
          </a:r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4" custScaleX="93341" custScaleY="89608" custLinFactNeighborX="-36847" custLinFactNeighborY="-1125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4" custScaleX="115204" custScaleY="81472" custLinFactX="51984" custLinFactNeighborX="100000" custLinFactNeighborY="-2531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4" custScaleX="112045" custLinFactX="-64933" custLinFactY="10936" custLinFactNeighborX="-100000" custLinFactNeighborY="100000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4" custScaleX="98071" custLinFactNeighborX="57595" custLinFactNeighborY="-5731">
        <dgm:presLayoutVars>
          <dgm:bulletEnabled val="1"/>
        </dgm:presLayoutVars>
      </dgm:prSet>
      <dgm:spPr/>
    </dgm:pt>
  </dgm:ptLst>
  <dgm:cxnLst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Project Idea Phase</a:t>
          </a:r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Brainstorming and exploring innovative ideas that supports distributed computing.</a:t>
          </a: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Proposal Phase</a:t>
          </a:r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</a:rPr>
            <a:t>Forming team and coming up with unique features to resolve drawbacks of existing platforms.</a:t>
          </a: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Design Phase</a:t>
          </a:r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Key features, capabilities &amp; planned implementation phase.</a:t>
          </a:r>
        </a:p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Analyzing existing platforms and competitors.</a:t>
          </a: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Implementation</a:t>
          </a:r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Final Phase</a:t>
          </a:r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Worked on Agile Process and developed Front end and Backend parts required for the application and testing the application after each sprint.</a:t>
          </a:r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Developed the complete WebApp.</a:t>
          </a:r>
        </a:p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Registering users and duplicate validation</a:t>
          </a:r>
        </a:p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Revised and deployed</a:t>
          </a:r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</dgm:pt>
    <dgm:pt modelId="{C933D86E-FF98-47AF-BBE6-FF943C26F2E5}" type="pres">
      <dgm:prSet presAssocID="{12ECD561-3DDA-4339-A0FB-4D4E23A40C33}" presName="desTx" presStyleLbl="alignAccFollowNode1" presStyleIdx="0" presStyleCnt="5" custLinFactNeighborX="-456" custLinFactNeighborY="-1757">
        <dgm:presLayoutVars/>
      </dgm:prSet>
      <dgm:spPr/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</dgm:pt>
    <dgm:pt modelId="{FDDBB08E-3151-4A8F-907C-572DAA80C5C0}" type="pres">
      <dgm:prSet presAssocID="{ED5F5F48-A694-4063-84AE-7BBF03B6473B}" presName="desTx" presStyleLbl="alignAccFollowNode1" presStyleIdx="1" presStyleCnt="5" custLinFactNeighborX="1464" custLinFactNeighborY="-964">
        <dgm:presLayoutVars/>
      </dgm:prSet>
      <dgm:spPr/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</dgm:pt>
    <dgm:pt modelId="{E3E31A9B-7B4B-4E18-A0D7-2CB184BAEA72}" type="pres">
      <dgm:prSet presAssocID="{C7557302-1080-4062-BD53-01E638709AF7}" presName="desTx" presStyleLbl="alignAccFollowNode1" presStyleIdx="2" presStyleCnt="5" custScaleY="97395" custLinFactNeighborX="-732" custLinFactNeighborY="-1616">
        <dgm:presLayoutVars/>
      </dgm:prSet>
      <dgm:spPr/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 custLinFactNeighborX="415">
        <dgm:presLayoutVars>
          <dgm:chMax val="0"/>
          <dgm:chPref val="0"/>
        </dgm:presLayoutVars>
      </dgm:prSet>
      <dgm:spPr/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</dgm:pt>
  </dgm:ptLst>
  <dgm:cxnLst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0" y="65508"/>
          <a:ext cx="2474893" cy="1425549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60960" rIns="72000" bIns="609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1600" b="1" kern="1200" dirty="0">
              <a:solidFill>
                <a:srgbClr val="A5A27D">
                  <a:lumMod val="75000"/>
                </a:srgbClr>
              </a:solidFill>
              <a:latin typeface="Garamond" panose="02020404030301010803"/>
              <a:ea typeface="+mn-ea"/>
              <a:cs typeface="+mn-cs"/>
            </a:rPr>
            <a:t>1.Replications that demands lot of your time and efforts. Deciding factor of course of study for students.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applications are time consuming.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0" y="65508"/>
        <a:ext cx="2474893" cy="1425549"/>
      </dsp:txXfrm>
    </dsp:sp>
    <dsp:sp modelId="{B86E23A3-742D-4587-88CF-2D56A8442149}">
      <dsp:nvSpPr>
        <dsp:cNvPr id="0" name=""/>
        <dsp:cNvSpPr/>
      </dsp:nvSpPr>
      <dsp:spPr>
        <a:xfrm>
          <a:off x="7663075" y="107857"/>
          <a:ext cx="3054581" cy="1296115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A5A27D">
                  <a:lumMod val="75000"/>
                </a:srgbClr>
              </a:solidFill>
              <a:latin typeface="Garamond" panose="02020404030301010803"/>
              <a:ea typeface="+mn-ea"/>
              <a:cs typeface="+mn-cs"/>
            </a:rPr>
            <a:t>2.</a:t>
          </a:r>
          <a:r>
            <a:rPr lang="en-US" sz="1600" b="1" kern="1200" dirty="0">
              <a:solidFill>
                <a:srgbClr val="A5A27D">
                  <a:lumMod val="75000"/>
                </a:srgbClr>
              </a:solidFill>
              <a:latin typeface="Garamond" panose="02020404030301010803"/>
              <a:ea typeface="+mn-ea"/>
              <a:cs typeface="+mn-cs"/>
            </a:rPr>
            <a:t>Not easy to connect end user to sources as there is need for rigorous search process to find the right profile and to start the conversation</a:t>
          </a:r>
        </a:p>
      </dsp:txBody>
      <dsp:txXfrm>
        <a:off x="7663075" y="107857"/>
        <a:ext cx="3054581" cy="1296115"/>
      </dsp:txXfrm>
    </dsp:sp>
    <dsp:sp modelId="{D64973A5-4E87-44F1-B369-B0D5E0C2A462}">
      <dsp:nvSpPr>
        <dsp:cNvPr id="0" name=""/>
        <dsp:cNvSpPr/>
      </dsp:nvSpPr>
      <dsp:spPr>
        <a:xfrm>
          <a:off x="2579893" y="1765594"/>
          <a:ext cx="2970821" cy="159087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60960" rIns="72000" bIns="609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3. Referencing multiple platforms for where, what and how to learn and build career</a:t>
          </a:r>
        </a:p>
      </dsp:txBody>
      <dsp:txXfrm>
        <a:off x="2579893" y="1765594"/>
        <a:ext cx="2970821" cy="1590872"/>
      </dsp:txXfrm>
    </dsp:sp>
    <dsp:sp modelId="{18405FE4-7B27-4C69-B6FE-12C8B84249EF}">
      <dsp:nvSpPr>
        <dsp:cNvPr id="0" name=""/>
        <dsp:cNvSpPr/>
      </dsp:nvSpPr>
      <dsp:spPr>
        <a:xfrm>
          <a:off x="5635495" y="1765589"/>
          <a:ext cx="2600307" cy="159087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60960" rIns="72000" bIns="609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4.Repeatative background verification each time</a:t>
          </a:r>
        </a:p>
      </dsp:txBody>
      <dsp:txXfrm>
        <a:off x="5635495" y="1765589"/>
        <a:ext cx="2600307" cy="1590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350370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Project Idea Phase</a:t>
          </a:r>
        </a:p>
      </dsp:txBody>
      <dsp:txXfrm>
        <a:off x="192856" y="350370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0" y="920385"/>
          <a:ext cx="1864114" cy="2534340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Brainstorming and exploring innovative ideas that supports distributed computing.</a:t>
          </a:r>
        </a:p>
      </dsp:txBody>
      <dsp:txXfrm>
        <a:off x="0" y="920385"/>
        <a:ext cx="1864114" cy="2534340"/>
      </dsp:txXfrm>
    </dsp:sp>
    <dsp:sp modelId="{4C51B959-D888-4E7E-850B-D41D6FF95010}">
      <dsp:nvSpPr>
        <dsp:cNvPr id="0" name=""/>
        <dsp:cNvSpPr/>
      </dsp:nvSpPr>
      <dsp:spPr>
        <a:xfrm>
          <a:off x="2006727" y="350370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Proposal Phase</a:t>
          </a:r>
        </a:p>
      </dsp:txBody>
      <dsp:txXfrm>
        <a:off x="2191090" y="350370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34017" y="940482"/>
          <a:ext cx="1864114" cy="2534340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</a:rPr>
            <a:t>Forming team and coming up with unique features to resolve drawbacks of existing platforms.</a:t>
          </a:r>
        </a:p>
      </dsp:txBody>
      <dsp:txXfrm>
        <a:off x="2034017" y="940482"/>
        <a:ext cx="1864114" cy="2534340"/>
      </dsp:txXfrm>
    </dsp:sp>
    <dsp:sp modelId="{58E7B49B-9E8B-44CA-A002-7DC671DDC7D1}">
      <dsp:nvSpPr>
        <dsp:cNvPr id="0" name=""/>
        <dsp:cNvSpPr/>
      </dsp:nvSpPr>
      <dsp:spPr>
        <a:xfrm>
          <a:off x="4004961" y="366875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Design Phase</a:t>
          </a:r>
        </a:p>
      </dsp:txBody>
      <dsp:txXfrm>
        <a:off x="4189324" y="366875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3991316" y="973473"/>
          <a:ext cx="1864114" cy="2468320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Key features, capabilities &amp; planned implementation phase.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Analyzing existing platforms and competitors.</a:t>
          </a:r>
        </a:p>
      </dsp:txBody>
      <dsp:txXfrm>
        <a:off x="3991316" y="973473"/>
        <a:ext cx="1864114" cy="2468320"/>
      </dsp:txXfrm>
    </dsp:sp>
    <dsp:sp modelId="{ADC7B3B5-4122-4F43-BCA3-D7500779245A}">
      <dsp:nvSpPr>
        <dsp:cNvPr id="0" name=""/>
        <dsp:cNvSpPr/>
      </dsp:nvSpPr>
      <dsp:spPr>
        <a:xfrm>
          <a:off x="6003195" y="350370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187558" y="350370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964913"/>
          <a:ext cx="1864114" cy="2534340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Worked on Agile Process and developed Front end and Backend parts required for the application and testing the application after each sprint.</a:t>
          </a:r>
        </a:p>
      </dsp:txBody>
      <dsp:txXfrm>
        <a:off x="6003195" y="964913"/>
        <a:ext cx="1864114" cy="2534340"/>
      </dsp:txXfrm>
    </dsp:sp>
    <dsp:sp modelId="{D0D90E6E-E28C-4FBA-A7DF-3EF4101842F6}">
      <dsp:nvSpPr>
        <dsp:cNvPr id="0" name=""/>
        <dsp:cNvSpPr/>
      </dsp:nvSpPr>
      <dsp:spPr>
        <a:xfrm>
          <a:off x="8009922" y="350370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Final Phase</a:t>
          </a:r>
        </a:p>
      </dsp:txBody>
      <dsp:txXfrm>
        <a:off x="8194285" y="350370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964913"/>
          <a:ext cx="1864114" cy="2534340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Developed the complete WebApp.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Registering users and duplicate validation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Revised and deployed</a:t>
          </a:r>
        </a:p>
      </dsp:txBody>
      <dsp:txXfrm>
        <a:off x="8001429" y="964913"/>
        <a:ext cx="1864114" cy="253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2" Target="../media/image2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fif"/></Relationships>
</file>

<file path=ppt/slides/_rels/slide11.xml.rels><?xml version="1.0" encoding="UTF-8" standalone="yes" ?><Relationships xmlns="http://schemas.openxmlformats.org/package/2006/relationships"><Relationship Id="rId3" Target="../media/image24.jpe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 ?><Relationships xmlns="http://schemas.openxmlformats.org/package/2006/relationships"><Relationship Id="rId3" Target="../media/image4.jpg" Type="http://schemas.openxmlformats.org/officeDocument/2006/relationships/image"/><Relationship Id="rId2" Target="../media/image3.jpeg" Type="http://schemas.openxmlformats.org/officeDocument/2006/relationships/image"/><Relationship Id="rId1" Target="../slideLayouts/slideLayout4.xml" Type="http://schemas.openxmlformats.org/officeDocument/2006/relationships/slideLayout"/></Relationships>
</file>

<file path=ppt/slides/_rels/slide3.xml.rels><?xml version="1.0" encoding="UTF-8" standalone="yes" ?><Relationships xmlns="http://schemas.openxmlformats.org/package/2006/relationships"><Relationship Id="rId8" Target="../diagrams/drawing1.xml" Type="http://schemas.microsoft.com/office/2007/relationships/diagramDrawing"/><Relationship Id="rId3" Target="../media/image5.jpg" Type="http://schemas.openxmlformats.org/officeDocument/2006/relationships/image"/><Relationship Id="rId7" Target="../diagrams/colors1.xml" Type="http://schemas.openxmlformats.org/officeDocument/2006/relationships/diagramColors"/><Relationship Id="rId2" Target="../notesSlides/notesSlide1.xml" Type="http://schemas.openxmlformats.org/officeDocument/2006/relationships/notesSlide"/><Relationship Id="rId1" Target="../slideLayouts/slideLayout4.xml" Type="http://schemas.openxmlformats.org/officeDocument/2006/relationships/slideLayout"/><Relationship Id="rId6" Target="../diagrams/quickStyle1.xml" Type="http://schemas.openxmlformats.org/officeDocument/2006/relationships/diagramQuickStyle"/><Relationship Id="rId11" Target="../media/image8.jpeg" Type="http://schemas.openxmlformats.org/officeDocument/2006/relationships/image"/><Relationship Id="rId5" Target="../diagrams/layout1.xml" Type="http://schemas.openxmlformats.org/officeDocument/2006/relationships/diagramLayout"/><Relationship Id="rId10" Target="../media/image7.jpg" Type="http://schemas.openxmlformats.org/officeDocument/2006/relationships/image"/><Relationship Id="rId4" Target="../diagrams/data1.xml" Type="http://schemas.openxmlformats.org/officeDocument/2006/relationships/diagramData"/><Relationship Id="rId9" Target="../media/image6.png" Type="http://schemas.openxmlformats.org/officeDocument/2006/relationships/image"/></Relationships>
</file>

<file path=ppt/slides/_rels/slide4.xml.rels><?xml version="1.0" encoding="UTF-8" standalone="yes" ?><Relationships xmlns="http://schemas.openxmlformats.org/package/2006/relationships"><Relationship Id="rId3" Target="../media/image10.jpeg" Type="http://schemas.openxmlformats.org/officeDocument/2006/relationships/image"/><Relationship Id="rId2" Target="../media/image9.png" Type="http://schemas.openxmlformats.org/officeDocument/2006/relationships/image"/><Relationship Id="rId1" Target="../slideLayouts/slideLayout8.xml" Type="http://schemas.openxmlformats.org/officeDocument/2006/relationships/slideLayout"/><Relationship Id="rId4" Target="../media/image11.jp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8C0532-B6C0-4191-BF67-338F2D072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992" y="673159"/>
            <a:ext cx="4681898" cy="544594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EE56B-8498-413B-9FFB-9FCD66122718}"/>
              </a:ext>
            </a:extLst>
          </p:cNvPr>
          <p:cNvSpPr txBox="1"/>
          <p:nvPr/>
        </p:nvSpPr>
        <p:spPr>
          <a:xfrm>
            <a:off x="5708071" y="1800724"/>
            <a:ext cx="5832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pperplate Gothic Bold" panose="020E0705020206020404" pitchFamily="34" charset="0"/>
              </a:rPr>
              <a:t>APPLY AT 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82925A-D136-461E-901D-B03F660657C2}"/>
              </a:ext>
            </a:extLst>
          </p:cNvPr>
          <p:cNvSpPr txBox="1"/>
          <p:nvPr/>
        </p:nvSpPr>
        <p:spPr>
          <a:xfrm>
            <a:off x="7342908" y="4641777"/>
            <a:ext cx="46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CO-FOUNDERS : Venkatesh </a:t>
            </a:r>
            <a:r>
              <a:rPr lang="en-US" dirty="0" err="1"/>
              <a:t>Velagapudi</a:t>
            </a:r>
            <a:endParaRPr lang="en-US" dirty="0"/>
          </a:p>
          <a:p>
            <a:r>
              <a:rPr lang="en-US" dirty="0"/>
              <a:t>		Sowmya </a:t>
            </a:r>
            <a:r>
              <a:rPr lang="en-US" dirty="0" err="1"/>
              <a:t>Potla</a:t>
            </a:r>
            <a:endParaRPr lang="en-US" dirty="0"/>
          </a:p>
          <a:p>
            <a:r>
              <a:rPr lang="en-US" dirty="0"/>
              <a:t>		Nikhil Reddy Baireddy</a:t>
            </a:r>
          </a:p>
          <a:p>
            <a:r>
              <a:rPr lang="en-US" dirty="0"/>
              <a:t>		</a:t>
            </a:r>
            <a:r>
              <a:rPr lang="en-US" dirty="0" err="1"/>
              <a:t>Sahiti</a:t>
            </a:r>
            <a:r>
              <a:rPr lang="en-US" dirty="0"/>
              <a:t> </a:t>
            </a:r>
            <a:r>
              <a:rPr lang="en-US" dirty="0" err="1"/>
              <a:t>Uppu</a:t>
            </a:r>
            <a:endParaRPr lang="en-US" dirty="0"/>
          </a:p>
          <a:p>
            <a:r>
              <a:rPr lang="en-US" dirty="0"/>
              <a:t>		Ram Dixit </a:t>
            </a:r>
            <a:r>
              <a:rPr lang="en-US" dirty="0" err="1"/>
              <a:t>Erra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7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2852" y="603250"/>
            <a:ext cx="6612973" cy="9334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Funding Source</a:t>
            </a:r>
            <a:endParaRPr lang="ru-RU" sz="4800" b="1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0087" y="1697038"/>
            <a:ext cx="6851374" cy="4448175"/>
          </a:xfrm>
        </p:spPr>
        <p:txBody>
          <a:bodyPr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15-days free trial of premium membership.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Trail – pay exactly for what needed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Stakeholder’s Packages: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None/>
            </a:pPr>
            <a:r>
              <a:rPr lang="en-US" sz="2600" dirty="0"/>
              <a:t>	Posting vacancies.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US" sz="2600" dirty="0"/>
              <a:t>	Background verification.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None/>
            </a:pPr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44B15-CFC3-4635-AA1F-A198B7B9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61" y="3048000"/>
            <a:ext cx="3896139" cy="3022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DB03C-1FB0-4BFE-BCCB-39765AA9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868" y="668338"/>
            <a:ext cx="22193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Team Members and Contribution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552068-359B-48F3-AD2E-B3163D344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7617" y="1706506"/>
            <a:ext cx="9804400" cy="46043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C70737B-A6CF-4E8F-8F73-96CE34A4310D}"/>
              </a:ext>
            </a:extLst>
          </p:cNvPr>
          <p:cNvSpPr/>
          <p:nvPr/>
        </p:nvSpPr>
        <p:spPr>
          <a:xfrm>
            <a:off x="4495041" y="2195346"/>
            <a:ext cx="2729553" cy="1273551"/>
          </a:xfrm>
          <a:prstGeom prst="ellipse">
            <a:avLst/>
          </a:prstGeom>
        </p:spPr>
        <p:style>
          <a:lnRef idx="2">
            <a:schemeClr val="accent6"/>
          </a:lnRef>
          <a:fillRef idx="1001">
            <a:schemeClr val="lt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Heavy" panose="020B0903020102020204" pitchFamily="34" charset="0"/>
              </a:rPr>
              <a:t>APPLY AT EASE</a:t>
            </a:r>
            <a:endParaRPr lang="en-US" sz="2400" dirty="0">
              <a:latin typeface="Franklin Gothic Heavy" panose="020B0903020102020204" pitchFamily="34" charset="0"/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EF33898-83BE-4C85-A478-323D2141BD82}"/>
              </a:ext>
            </a:extLst>
          </p:cNvPr>
          <p:cNvSpPr/>
          <p:nvPr/>
        </p:nvSpPr>
        <p:spPr>
          <a:xfrm>
            <a:off x="3207224" y="2832121"/>
            <a:ext cx="1132764" cy="279569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C3C61B0E-72A8-4F74-8B18-E91E4512BDA8}"/>
              </a:ext>
            </a:extLst>
          </p:cNvPr>
          <p:cNvSpPr/>
          <p:nvPr/>
        </p:nvSpPr>
        <p:spPr>
          <a:xfrm flipH="1">
            <a:off x="6564571" y="4115759"/>
            <a:ext cx="1947840" cy="497184"/>
          </a:xfrm>
          <a:prstGeom prst="bent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EF27EC68-2A8B-4D61-B8C4-F0A0CBBBCD1A}"/>
              </a:ext>
            </a:extLst>
          </p:cNvPr>
          <p:cNvSpPr/>
          <p:nvPr/>
        </p:nvSpPr>
        <p:spPr>
          <a:xfrm>
            <a:off x="5691116" y="3650049"/>
            <a:ext cx="232012" cy="717235"/>
          </a:xfrm>
          <a:prstGeom prst="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08D0EF21-FAC1-4B24-8BB3-1039AEBD131B}"/>
              </a:ext>
            </a:extLst>
          </p:cNvPr>
          <p:cNvSpPr/>
          <p:nvPr/>
        </p:nvSpPr>
        <p:spPr>
          <a:xfrm>
            <a:off x="7379647" y="2832121"/>
            <a:ext cx="1150204" cy="279569"/>
          </a:xfrm>
          <a:prstGeom prst="lef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B5BC315F-EB45-4FF5-9C32-4DB7FEC73365}"/>
              </a:ext>
            </a:extLst>
          </p:cNvPr>
          <p:cNvSpPr/>
          <p:nvPr/>
        </p:nvSpPr>
        <p:spPr>
          <a:xfrm>
            <a:off x="3111690" y="4115759"/>
            <a:ext cx="1774209" cy="497184"/>
          </a:xfrm>
          <a:prstGeom prst="bent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64F-F4E4-4C88-9FA0-D4089261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44" y="642594"/>
            <a:ext cx="7179973" cy="1106693"/>
          </a:xfrm>
        </p:spPr>
        <p:txBody>
          <a:bodyPr>
            <a:normAutofit/>
          </a:bodyPr>
          <a:lstStyle/>
          <a:p>
            <a:r>
              <a:rPr lang="en-US" sz="5000" b="1" dirty="0"/>
              <a:t>Plan For Implementation</a:t>
            </a:r>
            <a:r>
              <a:rPr lang="en-US" sz="4000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C12048-550E-4945-BF65-A6DFAC7435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9095" y="2160104"/>
            <a:ext cx="4503035" cy="357808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7D21F5-724B-4130-A3A3-AFBF432462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17104" y="1749286"/>
            <a:ext cx="5178896" cy="4466119"/>
          </a:xfrm>
        </p:spPr>
      </p:pic>
    </p:spTree>
    <p:extLst>
      <p:ext uri="{BB962C8B-B14F-4D97-AF65-F5344CB8AC3E}">
        <p14:creationId xmlns:p14="http://schemas.microsoft.com/office/powerpoint/2010/main" val="3121095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DDCAC-78E4-46CB-BEB3-ED5AA887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Market-entry and Scale-up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0842F-50CE-4965-BA26-DA4F86733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Launching our application through one of the popular platforms like AWS.</a:t>
            </a:r>
          </a:p>
          <a:p>
            <a:r>
              <a:rPr lang="en-US" dirty="0"/>
              <a:t>Staying up-to-date with market analysis &amp; adding features accordingly.</a:t>
            </a:r>
          </a:p>
          <a:p>
            <a:r>
              <a:rPr lang="en-US" dirty="0"/>
              <a:t>Analyze the statistical data to evaluate how the webapp is being performed.</a:t>
            </a:r>
          </a:p>
          <a:p>
            <a:r>
              <a:rPr lang="en-US" dirty="0"/>
              <a:t>Enhancing by incorporating new capabilities and standing out unique when compared to competitors &amp; existing platforms.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59BD2B5-51A6-484C-8A0C-3960121B13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81182" y="1913320"/>
            <a:ext cx="3125561" cy="2064320"/>
          </a:xfr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94385D12-EF95-4784-9ACB-603CBC3E5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182" y="4203246"/>
            <a:ext cx="3125561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44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Laptop and notebook on the table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A7147-EF7C-4C91-B3AA-126040C8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Target Market and Value Propositions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BA909-C95E-435D-B4EE-890446F01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Student's applications</a:t>
            </a:r>
          </a:p>
          <a:p>
            <a:r>
              <a:rPr lang="en-US" sz="2400" dirty="0"/>
              <a:t>Potential employee candidature</a:t>
            </a:r>
          </a:p>
          <a:p>
            <a:r>
              <a:rPr lang="en-US" sz="2400" dirty="0"/>
              <a:t>Stakeholders</a:t>
            </a:r>
          </a:p>
          <a:p>
            <a:r>
              <a:rPr lang="en-US" sz="2400" dirty="0"/>
              <a:t>Benefiting Stakeholders and Candidates seeking job with the background check and Students with career suggestions.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F98A949-CDF9-4B52-8235-9B2B206ED8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66523" y="4342143"/>
            <a:ext cx="2696817" cy="174942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113D17-1FB0-41DD-8025-7B047D13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931" y="1881809"/>
            <a:ext cx="4341329" cy="20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5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61850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8253"/>
            <a:ext cx="10058400" cy="10685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Trouble Spots.</a:t>
            </a: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8140218"/>
              </p:ext>
            </p:extLst>
          </p:nvPr>
        </p:nvGraphicFramePr>
        <p:xfrm>
          <a:off x="685799" y="2119744"/>
          <a:ext cx="10817088" cy="3448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92070CF-6B88-4525-8793-1B58880A6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088" y="3885340"/>
            <a:ext cx="2213113" cy="1738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514CF4-7F22-4AD4-9854-CB503C47A7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0209" y="1616765"/>
            <a:ext cx="3167269" cy="2120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909D48-A327-4532-85EF-7385987BD9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1810" y="3885340"/>
            <a:ext cx="2156788" cy="173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C9ED60-4C16-4A0B-84EB-70D051D8863F}"/>
              </a:ext>
            </a:extLst>
          </p:cNvPr>
          <p:cNvSpPr/>
          <p:nvPr/>
        </p:nvSpPr>
        <p:spPr>
          <a:xfrm>
            <a:off x="583097" y="501134"/>
            <a:ext cx="551290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/>
              <a:t>Fix It!!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CFDF7E-8840-420A-BAC9-2559697D7592}"/>
              </a:ext>
            </a:extLst>
          </p:cNvPr>
          <p:cNvSpPr/>
          <p:nvPr/>
        </p:nvSpPr>
        <p:spPr>
          <a:xfrm>
            <a:off x="715617" y="1332131"/>
            <a:ext cx="642730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700" b="1" dirty="0"/>
              <a:t>Insights to solve the pain points: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Proposals:</a:t>
            </a:r>
          </a:p>
          <a:p>
            <a:pPr>
              <a:lnSpc>
                <a:spcPct val="100000"/>
              </a:lnSpc>
              <a:buClr>
                <a:schemeClr val="accent1"/>
              </a:buClr>
            </a:pPr>
            <a:r>
              <a:rPr lang="en-US" sz="2700" dirty="0"/>
              <a:t>	From courses to job opportunities.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Saving time and efforts with a single go.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Maintaining thrift at background verification.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AA79F-F5D0-46BA-80DA-4557E4CA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989" y="501134"/>
            <a:ext cx="3657600" cy="3416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17E45E-147D-4FBB-83F0-EE46CDE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024" y="4214129"/>
            <a:ext cx="2131529" cy="1990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F3D88-7E6B-46FC-ADED-A4952BD8E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242" y="3917454"/>
            <a:ext cx="3536053" cy="222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10D8DB-F807-4678-A390-8F7EE1AE1D81}"/>
              </a:ext>
            </a:extLst>
          </p:cNvPr>
          <p:cNvSpPr/>
          <p:nvPr/>
        </p:nvSpPr>
        <p:spPr>
          <a:xfrm>
            <a:off x="404443" y="342108"/>
            <a:ext cx="100349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Key Winning Features &amp; Capabilities: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55A0C-2274-428A-9B56-EA03AED5CA56}"/>
              </a:ext>
            </a:extLst>
          </p:cNvPr>
          <p:cNvSpPr/>
          <p:nvPr/>
        </p:nvSpPr>
        <p:spPr>
          <a:xfrm>
            <a:off x="636104" y="2521059"/>
            <a:ext cx="55526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Major break-through feature:</a:t>
            </a:r>
          </a:p>
          <a:p>
            <a:pPr>
              <a:lnSpc>
                <a:spcPct val="100000"/>
              </a:lnSpc>
              <a:buClr>
                <a:schemeClr val="accent1"/>
              </a:buClr>
            </a:pPr>
            <a:r>
              <a:rPr lang="en-US" sz="2800" dirty="0"/>
              <a:t>	Guiding Students from scratch. 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Background check:</a:t>
            </a:r>
          </a:p>
          <a:p>
            <a:pPr>
              <a:lnSpc>
                <a:spcPct val="100000"/>
              </a:lnSpc>
              <a:buClr>
                <a:schemeClr val="accent1"/>
              </a:buClr>
            </a:pPr>
            <a:r>
              <a:rPr lang="en-US" sz="2800" dirty="0"/>
              <a:t>	Stakeholders &amp; Job applicants.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C49EE-B639-41C1-B54F-F8A5CBF5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977" y="4214190"/>
            <a:ext cx="3697356" cy="2084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83E8D-B1AD-4596-A800-CACF8B0F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77" y="1236053"/>
            <a:ext cx="4250670" cy="27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6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81DF-9943-48D9-96FD-D13D12EA34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642938"/>
            <a:ext cx="3896140" cy="1371600"/>
          </a:xfrm>
        </p:spPr>
        <p:txBody>
          <a:bodyPr>
            <a:normAutofit/>
          </a:bodyPr>
          <a:lstStyle/>
          <a:p>
            <a:r>
              <a:rPr lang="en-US" sz="5000" b="1" dirty="0"/>
              <a:t>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92935-8642-4773-9756-07484A2925B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2363" y="2103438"/>
            <a:ext cx="4986133" cy="3748087"/>
          </a:xfrm>
        </p:spPr>
        <p:txBody>
          <a:bodyPr>
            <a:normAutofit/>
          </a:bodyPr>
          <a:lstStyle/>
          <a:p>
            <a:r>
              <a:rPr lang="en-US" sz="2400" dirty="0"/>
              <a:t>Background Check: Cost-effective approach.</a:t>
            </a:r>
          </a:p>
          <a:p>
            <a:r>
              <a:rPr lang="en-US" sz="2400" dirty="0"/>
              <a:t>Single platform:</a:t>
            </a:r>
          </a:p>
          <a:p>
            <a:pPr marL="0" indent="0">
              <a:buNone/>
            </a:pPr>
            <a:r>
              <a:rPr lang="en-US" sz="2400" dirty="0"/>
              <a:t>	Students- course prediction</a:t>
            </a:r>
          </a:p>
          <a:p>
            <a:pPr marL="0" indent="0">
              <a:buNone/>
            </a:pPr>
            <a:r>
              <a:rPr lang="en-US" sz="2400" dirty="0"/>
              <a:t>	Job Applicants – 	Recommendations on current 	market.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F9875-7852-4FC2-8D94-DB56072E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87" y="2631247"/>
            <a:ext cx="5271050" cy="3326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F48755-2D47-4663-8BEB-F81FA020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133" y="642938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dirty="0">
                <a:solidFill>
                  <a:schemeClr val="tx1"/>
                </a:solidFill>
              </a:rPr>
              <a:t>Current Status</a:t>
            </a: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920621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3B62-593C-41B7-82B1-08FE7E56A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221" y="2852728"/>
            <a:ext cx="2728683" cy="92098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Initial Prototype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A68DE1-2A9E-4B01-B8A2-2D30331B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60" y="514282"/>
            <a:ext cx="3298371" cy="2616839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E8ABA5E-33B0-4036-B244-9E035A0A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160" y="3391403"/>
            <a:ext cx="3367315" cy="2877121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A4D2A073-260D-4D04-9006-F3DD617FF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69" y="3391404"/>
            <a:ext cx="3436258" cy="2877121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4656B3-78A2-4DE2-83BA-E80AC007E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13" y="589475"/>
            <a:ext cx="3298371" cy="25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6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EF0A-23F9-420F-ACFA-D59BB575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7" y="482937"/>
            <a:ext cx="8222343" cy="57660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Project Demo</a:t>
            </a:r>
          </a:p>
        </p:txBody>
      </p:sp>
      <p:pic>
        <p:nvPicPr>
          <p:cNvPr id="3" name="Venkatesh Velagapudi's Personal Room 2021-12-09-05-57-19">
            <a:hlinkClick r:id="" action="ppaction://media"/>
            <a:extLst>
              <a:ext uri="{FF2B5EF4-FFF2-40B4-BE49-F238E27FC236}">
                <a16:creationId xmlns:a16="http://schemas.microsoft.com/office/drawing/2014/main" id="{5E850E49-4AD4-4F8A-9B90-800387F87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657" y="1204686"/>
            <a:ext cx="10958286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8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5E4A76-0180-4CD0-B081-82F74A336136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409</Words>
  <Application>Microsoft Office PowerPoint</Application>
  <PresentationFormat>Widescreen</PresentationFormat>
  <Paragraphs>68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Copperplate Gothic Bold</vt:lpstr>
      <vt:lpstr>Franklin Gothic Heavy</vt:lpstr>
      <vt:lpstr>Garamond</vt:lpstr>
      <vt:lpstr>Times New Roman</vt:lpstr>
      <vt:lpstr>SavonVTI</vt:lpstr>
      <vt:lpstr>PowerPoint Presentation</vt:lpstr>
      <vt:lpstr>Target Market and Value Propositions</vt:lpstr>
      <vt:lpstr>Trouble Spots.</vt:lpstr>
      <vt:lpstr>PowerPoint Presentation</vt:lpstr>
      <vt:lpstr>PowerPoint Presentation</vt:lpstr>
      <vt:lpstr>Justification</vt:lpstr>
      <vt:lpstr>Current Status</vt:lpstr>
      <vt:lpstr>Initial Prototype</vt:lpstr>
      <vt:lpstr>Project Demo</vt:lpstr>
      <vt:lpstr>Funding Source</vt:lpstr>
      <vt:lpstr>Team Members and Contribution</vt:lpstr>
      <vt:lpstr>Plan For Implementation </vt:lpstr>
      <vt:lpstr>Market-entry and Scale-up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 a course</dc:title>
  <dc:creator>Velagapudi, Venkatesh</dc:creator>
  <cp:lastModifiedBy>Baireddy, Nikhil Reddy</cp:lastModifiedBy>
  <cp:revision>72</cp:revision>
  <dcterms:created xsi:type="dcterms:W3CDTF">2021-09-28T17:55:24Z</dcterms:created>
  <dcterms:modified xsi:type="dcterms:W3CDTF">2021-12-09T11:49:11Z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ontentTypeId" pid="2">
    <vt:lpwstr>0x01010079F111ED35F8CC479449609E8A0923A6</vt:lpwstr>
  </property>
  <property fmtid="{D5CDD505-2E9C-101B-9397-08002B2CF9AE}" name="NXPowerLiteLastOptimized" pid="3">
    <vt:lpwstr>25874347</vt:lpwstr>
  </property>
  <property fmtid="{D5CDD505-2E9C-101B-9397-08002B2CF9AE}" name="NXPowerLiteSettings" pid="4">
    <vt:lpwstr>F7000400038000</vt:lpwstr>
  </property>
  <property fmtid="{D5CDD505-2E9C-101B-9397-08002B2CF9AE}" name="NXPowerLiteVersion" pid="5">
    <vt:lpwstr>S9.1.2</vt:lpwstr>
  </property>
</Properties>
</file>